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77" r:id="rId4"/>
    <p:sldId id="259" r:id="rId5"/>
    <p:sldId id="276" r:id="rId6"/>
    <p:sldId id="278" r:id="rId7"/>
    <p:sldId id="260" r:id="rId8"/>
    <p:sldId id="282" r:id="rId9"/>
    <p:sldId id="261" r:id="rId10"/>
    <p:sldId id="281" r:id="rId11"/>
    <p:sldId id="262" r:id="rId12"/>
    <p:sldId id="283" r:id="rId13"/>
    <p:sldId id="284" r:id="rId14"/>
    <p:sldId id="264" r:id="rId15"/>
    <p:sldId id="266" r:id="rId16"/>
    <p:sldId id="267" r:id="rId17"/>
    <p:sldId id="285" r:id="rId18"/>
    <p:sldId id="268" r:id="rId19"/>
    <p:sldId id="294" r:id="rId20"/>
    <p:sldId id="293" r:id="rId21"/>
    <p:sldId id="291" r:id="rId22"/>
    <p:sldId id="292" r:id="rId23"/>
    <p:sldId id="286" r:id="rId24"/>
    <p:sldId id="295" r:id="rId25"/>
    <p:sldId id="269" r:id="rId26"/>
    <p:sldId id="270" r:id="rId27"/>
    <p:sldId id="296" r:id="rId28"/>
    <p:sldId id="272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535D-72C1-4468-B910-2ACEBB62111D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1F87C-D0B8-4FC2-A272-DF22B57A1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015638-FE7C-48FC-B482-D3EB18E17AFC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6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EDF2-0294-4A3E-BE24-3DE7F8E65105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F42-8986-4FE5-AD0B-1D90A23F54CB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B333-A2FF-40D3-B7FA-B5F6D233E821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AB46-F526-43C4-A3EC-BE09A8D7AF0D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7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C274-8BB5-4B6A-A9EE-7ABE9F097FDF}" type="datetime1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6004-839C-46C2-9803-12066EB0C297}" type="datetime1">
              <a:rPr lang="en-US" smtClean="0"/>
              <a:t>30-Mar-18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D948-EF14-4024-9A39-16908EEC09FD}" type="datetime1">
              <a:rPr lang="en-US" smtClean="0"/>
              <a:t>30-Mar-18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FB77-9FEB-4A18-87F3-9E10EB8B148C}" type="datetime1">
              <a:rPr lang="en-US" smtClean="0"/>
              <a:t>30-Mar-18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B49-F7A4-4455-805F-AF05F930DE24}" type="datetime1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0AD9-338B-4A33-A4CC-D2E8FF3FA6EA}" type="datetime1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4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8DD8D-6FE7-4AF0-A172-DF41BB9A6897}" type="datetime1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EE4707-B1D4-46E7-AF71-3DB7CCED01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NpjVwYEj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531" y="877722"/>
            <a:ext cx="10025269" cy="24365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Results from Arizona Space Grant's Participation in the Nationwide Eclipse Ballooning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Michael Fusco</a:t>
            </a:r>
          </a:p>
          <a:p>
            <a:pPr algn="ctr"/>
            <a:r>
              <a:rPr lang="en-US" sz="2800" dirty="0"/>
              <a:t>AZ / NASA Space Grant Scholar</a:t>
            </a:r>
          </a:p>
          <a:p>
            <a:pPr algn="ctr"/>
            <a:r>
              <a:rPr lang="en-US" sz="2800" dirty="0"/>
              <a:t>Embry-Riddle Aeronautical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</a:t>
            </a:fld>
            <a:endParaRPr lang="en-US"/>
          </a:p>
        </p:txBody>
      </p:sp>
      <p:sp>
        <p:nvSpPr>
          <p:cNvPr id="5" name="AutoShape 2" descr="http://eclipse.montana.edu/wp-content/uploads/2015/02/EclipseLogo1.png">
            <a:extLst>
              <a:ext uri="{FF2B5EF4-FFF2-40B4-BE49-F238E27FC236}">
                <a16:creationId xmlns:a16="http://schemas.microsoft.com/office/drawing/2014/main" id="{F3ABA74B-2151-411C-A29C-FF8B323BE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10FCE-7DFF-418F-9B4C-3A127C10B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0" y="3276600"/>
            <a:ext cx="3105918" cy="268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12215-BDE5-431B-B2B9-E41ACCD46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04" y="3509962"/>
            <a:ext cx="1836244" cy="24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81B8-4918-46FB-A9FD-033A8CC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2431770"/>
            <a:ext cx="9720072" cy="1499616"/>
          </a:xfrm>
        </p:spPr>
        <p:txBody>
          <a:bodyPr/>
          <a:lstStyle/>
          <a:p>
            <a:r>
              <a:rPr lang="en-US" dirty="0"/>
              <a:t>Payload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B5654-86E4-4AD8-A162-2CA2292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(1 of 6) – Digital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Designed to live stream video of Moon’s shadow on Earth during the eclipse </a:t>
            </a:r>
          </a:p>
          <a:p>
            <a:pPr marL="0" indent="0">
              <a:buNone/>
            </a:pPr>
            <a:r>
              <a:rPr lang="en-US" sz="3200" dirty="0"/>
              <a:t>Improvements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Use of higher-gain patch antenna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Addition of passive stabilizers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35312F-45C9-4987-A11F-144AC46E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(2 of 6) – Digital Video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1434-1C38-4E5B-90E5-F74E7E4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12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5F9831-4E48-4E40-AA6C-C8616344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398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Digital Video Payload, External View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098" name="Picture 2" descr="https://lh5.googleusercontent.com/TiIEazHyuhtBNKc0fs5z4xIdSTTRL4IDFRuSxi7GZYjImCz-LA52JoWscfC9-O8qTTXWZoh3alAWYw_DjPNzmmdQloTMylkpwD1sMLSOUGZkjW_aENAzEwYW087G-OxI7yI3HJo-">
            <a:extLst>
              <a:ext uri="{FF2B5EF4-FFF2-40B4-BE49-F238E27FC236}">
                <a16:creationId xmlns:a16="http://schemas.microsoft.com/office/drawing/2014/main" id="{9381E383-4FD2-4475-82CD-13A6CB8A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3" y="2779537"/>
            <a:ext cx="4640161" cy="34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35312F-45C9-4987-A11F-144AC46E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(3 of 6) – Digital Video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1434-1C38-4E5B-90E5-F74E7E4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5F9831-4E48-4E40-AA6C-C8616344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398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Digital Video Payload, Internal View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146" name="Picture 2" descr="https://lh5.googleusercontent.com/bNEPZwSYG_VVPPtt_jRpOLz21a3ppGoT6vp6Z-QA46Jzl4vuVYCl7DKQZwHVwmlgjn9SU-1s-my-22deD0urTSqitEQ8oFcg_KstQB3XA8Wduj1InVrXJizgyWhBMxSfKM6q_lg8">
            <a:extLst>
              <a:ext uri="{FF2B5EF4-FFF2-40B4-BE49-F238E27FC236}">
                <a16:creationId xmlns:a16="http://schemas.microsoft.com/office/drawing/2014/main" id="{85BF9BA0-2D8E-4E45-AF9D-CC9BFB5E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93" y="2864604"/>
            <a:ext cx="4783741" cy="36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7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(4 of 6) – Digital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Capture images of the Moon’s shadow on Earth’s surface </a:t>
            </a:r>
          </a:p>
          <a:p>
            <a:pPr marL="0" indent="0">
              <a:buNone/>
            </a:pPr>
            <a:r>
              <a:rPr lang="en-US" sz="3200" dirty="0"/>
              <a:t>Modifications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Rotate camera to view the Earth’s surface and the horizon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Horizontal view provides greater perspective of the event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Transmit images on 2.4 GHz rather than 900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9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(5 of 6) – 360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Auxiliary payload use to film Moon’s shadow crossing the earth with horizon-to-horizon (i.e., 360 degree) capability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Located at the bottom of the payload chain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Video only saved locally due to large file sizes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Payloads (6 of 6) – ASU Scientific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Objective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Measure how the solar eclipse will induce changes in the atmosphere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Light levels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Air temperature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Humidity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Atmospheric pressure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Wind currents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Long wave infrared and visible camera will be used to visually observe how the path of totality changes the temperature on the ground.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6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81B8-4918-46FB-A9FD-033A8CC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2431770"/>
            <a:ext cx="9720072" cy="149961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B5654-86E4-4AD8-A162-2CA2292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(1 of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Successfully streamed image slideshow (i.e., not video) during 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Digital Video Payload and 360 Video Payload media recovered after landing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Over 400 images and 100 minutes of video collected during the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(2 of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19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C5B9AF-7EA9-467B-8383-2C0E6DA28C17}"/>
              </a:ext>
            </a:extLst>
          </p:cNvPr>
          <p:cNvSpPr txBox="1">
            <a:spLocks/>
          </p:cNvSpPr>
          <p:nvPr/>
        </p:nvSpPr>
        <p:spPr>
          <a:xfrm>
            <a:off x="1024128" y="1748901"/>
            <a:ext cx="9720073" cy="45604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Eclipse captured via Digital Image Payload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220B6-E60E-4E41-8508-82ACF543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6" y="2288273"/>
            <a:ext cx="6283196" cy="41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Project description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Tracking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Payloads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(3 of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C5B9AF-7EA9-467B-8383-2C0E6DA28C17}"/>
              </a:ext>
            </a:extLst>
          </p:cNvPr>
          <p:cNvSpPr txBox="1">
            <a:spLocks/>
          </p:cNvSpPr>
          <p:nvPr/>
        </p:nvSpPr>
        <p:spPr>
          <a:xfrm>
            <a:off x="1024128" y="1748901"/>
            <a:ext cx="9720073" cy="45604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Eclipse captured (near 60,000 </a:t>
            </a:r>
            <a:r>
              <a:rPr lang="en-US" sz="2800" dirty="0" err="1"/>
              <a:t>ft</a:t>
            </a:r>
            <a:r>
              <a:rPr lang="en-US" sz="2800" dirty="0"/>
              <a:t>) via Digital Image Payload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7A15D-AFC1-4AC5-96BF-D33BB34F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42" y="2313208"/>
            <a:ext cx="6236244" cy="41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1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(4 of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8901"/>
            <a:ext cx="9720073" cy="4560459"/>
          </a:xfrm>
        </p:spPr>
        <p:txBody>
          <a:bodyPr>
            <a:normAutofit/>
          </a:bodyPr>
          <a:lstStyle/>
          <a:p>
            <a:r>
              <a:rPr lang="en-US" sz="2800" dirty="0"/>
              <a:t>Eclipse captured (near 60,000 </a:t>
            </a:r>
            <a:r>
              <a:rPr lang="en-US" sz="2800" dirty="0" err="1"/>
              <a:t>ft</a:t>
            </a:r>
            <a:r>
              <a:rPr lang="en-US" sz="2800" dirty="0"/>
              <a:t>) via Digital Image Payload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46F1A-F3CE-4BD9-BCF6-84A81801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2289509"/>
            <a:ext cx="6272082" cy="41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(5 of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DC576-7956-4D69-A377-C25A371CF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42" y="2313208"/>
            <a:ext cx="6236244" cy="415749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C5B9AF-7EA9-467B-8383-2C0E6DA28C17}"/>
              </a:ext>
            </a:extLst>
          </p:cNvPr>
          <p:cNvSpPr txBox="1">
            <a:spLocks/>
          </p:cNvSpPr>
          <p:nvPr/>
        </p:nvSpPr>
        <p:spPr>
          <a:xfrm>
            <a:off x="1024128" y="1748901"/>
            <a:ext cx="9720073" cy="45604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Near burst (100,000 </a:t>
            </a:r>
            <a:r>
              <a:rPr lang="en-US" sz="2800" dirty="0" err="1"/>
              <a:t>ft</a:t>
            </a:r>
            <a:r>
              <a:rPr lang="en-US" sz="2800" dirty="0"/>
              <a:t>) via Digital Image Payload</a:t>
            </a:r>
          </a:p>
        </p:txBody>
      </p:sp>
    </p:spTree>
    <p:extLst>
      <p:ext uri="{BB962C8B-B14F-4D97-AF65-F5344CB8AC3E}">
        <p14:creationId xmlns:p14="http://schemas.microsoft.com/office/powerpoint/2010/main" val="250336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6845-77AD-4397-ABF7-BDE44546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(6 of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7DBB-8F94-4B8D-A2B7-93191A982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360 Video Payload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Successfully captured Moon’s shadow move from horizon to horizon during the eclipse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Post-flight stabilization software developed by Andras </a:t>
            </a:r>
            <a:r>
              <a:rPr lang="en-US" sz="2800" dirty="0" err="1"/>
              <a:t>Szep</a:t>
            </a:r>
            <a:r>
              <a:rPr lang="en-US" sz="2800" dirty="0"/>
              <a:t> and </a:t>
            </a:r>
            <a:r>
              <a:rPr lang="en-US" sz="2800" dirty="0" err="1"/>
              <a:t>Marton</a:t>
            </a:r>
            <a:r>
              <a:rPr lang="en-US" sz="2800" dirty="0"/>
              <a:t> </a:t>
            </a:r>
            <a:r>
              <a:rPr lang="en-US" sz="2800" dirty="0" err="1"/>
              <a:t>Szep</a:t>
            </a:r>
            <a:r>
              <a:rPr lang="en-US" sz="2800" dirty="0"/>
              <a:t> from the University of Arizona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hlinkClick r:id="rId2"/>
              </a:rPr>
              <a:t>https://www.youtube.com/watch?v=ztNpjVwYEjs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97E0-771A-4990-88C1-DBB44ABF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(7 of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C5B9AF-7EA9-467B-8383-2C0E6DA28C17}"/>
              </a:ext>
            </a:extLst>
          </p:cNvPr>
          <p:cNvSpPr txBox="1">
            <a:spLocks/>
          </p:cNvSpPr>
          <p:nvPr/>
        </p:nvSpPr>
        <p:spPr>
          <a:xfrm>
            <a:off x="1024128" y="1748901"/>
            <a:ext cx="9720073" cy="45604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One frame from the 360 Video Payload Image </a:t>
            </a:r>
          </a:p>
        </p:txBody>
      </p:sp>
      <p:pic>
        <p:nvPicPr>
          <p:cNvPr id="6" name="Picture 6" descr="vlcsnap-2017-10-05-23h56m29s816">
            <a:extLst>
              <a:ext uri="{FF2B5EF4-FFF2-40B4-BE49-F238E27FC236}">
                <a16:creationId xmlns:a16="http://schemas.microsoft.com/office/drawing/2014/main" id="{96C00E07-82D1-478F-902C-3C152A78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364" r="2675" b="3177"/>
          <a:stretch>
            <a:fillRect/>
          </a:stretch>
        </p:blipFill>
        <p:spPr bwMode="auto">
          <a:xfrm>
            <a:off x="3780726" y="2324735"/>
            <a:ext cx="420687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8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(8 0f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Digital Video Payload failure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Damage to stabilizers at launch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Unable to stream video during flight because could not connect to payload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Possible power failure of </a:t>
            </a:r>
            <a:r>
              <a:rPr lang="en-US" sz="2800" dirty="0" err="1"/>
              <a:t>WiFi</a:t>
            </a:r>
            <a:r>
              <a:rPr lang="en-US" sz="2800" dirty="0"/>
              <a:t> transceiver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Unable to connect to payload during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4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(9 of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ASU Scientific Payload</a:t>
            </a:r>
          </a:p>
          <a:p>
            <a:pPr lvl="1"/>
            <a:r>
              <a:rPr lang="en-US" sz="2800" dirty="0"/>
              <a:t>Successfully gathered data on atmospheric conditions</a:t>
            </a:r>
          </a:p>
          <a:p>
            <a:pPr lvl="1"/>
            <a:r>
              <a:rPr lang="en-US" sz="2800" dirty="0"/>
              <a:t>Observable change in temperature during totality</a:t>
            </a:r>
          </a:p>
          <a:p>
            <a:pPr lvl="1"/>
            <a:r>
              <a:rPr lang="en-US" sz="2800" dirty="0"/>
              <a:t>Temperature change also recorded at ground station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0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81B8-4918-46FB-A9FD-033A8CC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2431770"/>
            <a:ext cx="9720072" cy="149961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B5654-86E4-4AD8-A162-2CA2292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 of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Collected useful media in collaboration with a nationwide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Significant engineering improvements were made to the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Developed technology for future flights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Arizona Near Space Research</a:t>
            </a:r>
          </a:p>
          <a:p>
            <a:r>
              <a:rPr lang="en-US" dirty="0"/>
              <a:t>Arizona Space Grant Consortium</a:t>
            </a:r>
          </a:p>
          <a:p>
            <a:r>
              <a:rPr lang="en-US" dirty="0"/>
              <a:t>Arizona State University, ASCEND Team </a:t>
            </a:r>
          </a:p>
          <a:p>
            <a:r>
              <a:rPr lang="en-US" dirty="0"/>
              <a:t>Embry-Riddle Aeronautical University, College of Engineering </a:t>
            </a:r>
          </a:p>
          <a:p>
            <a:r>
              <a:rPr lang="en-US" dirty="0"/>
              <a:t>Louisiana State University </a:t>
            </a:r>
          </a:p>
          <a:p>
            <a:r>
              <a:rPr lang="en-US" dirty="0"/>
              <a:t>Montana State University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Jack Crabtree </a:t>
            </a:r>
          </a:p>
          <a:p>
            <a:r>
              <a:rPr lang="en-US" dirty="0"/>
              <a:t>Dr. Tom Sharp </a:t>
            </a:r>
          </a:p>
          <a:p>
            <a:r>
              <a:rPr lang="en-US" dirty="0"/>
              <a:t>Susan Brew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81B8-4918-46FB-A9FD-033A8CC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2431770"/>
            <a:ext cx="9720072" cy="1499616"/>
          </a:xfrm>
        </p:spPr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B5654-86E4-4AD8-A162-2CA2292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Michael Fusco </a:t>
            </a:r>
          </a:p>
          <a:p>
            <a:pPr lvl="1"/>
            <a:r>
              <a:rPr lang="en-US" sz="2400" dirty="0"/>
              <a:t>Embry-Riddle Aeronautical University - Prescott </a:t>
            </a:r>
          </a:p>
          <a:p>
            <a:pPr lvl="1"/>
            <a:r>
              <a:rPr lang="en-US" sz="2400" dirty="0"/>
              <a:t>fuscom@my.erau.edu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dirty="0"/>
              <a:t>Team part of Montana State University’s (MSU) Nationwide Eclipse Ballooning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Seven students involved: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ERAU: Dakota </a:t>
            </a:r>
            <a:r>
              <a:rPr lang="en-US" sz="2400" dirty="0" err="1"/>
              <a:t>Burklund</a:t>
            </a:r>
            <a:r>
              <a:rPr lang="en-US" sz="2400" dirty="0"/>
              <a:t> (lead), Alan Davis, Steven Buck, Michael Fusco, Robert Velarde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ASU: Bianca Pina, Paul </a:t>
            </a:r>
            <a:r>
              <a:rPr lang="en-US" sz="2400" dirty="0" err="1"/>
              <a:t>Ronquillo</a:t>
            </a:r>
            <a:r>
              <a:rPr lang="en-US" sz="2400" dirty="0"/>
              <a:t>, Jefferson Fleming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Faculty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ERAU: Jack Crabtree (project manager)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ASU: Dr. Tom Sharp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CA4E-FABA-4901-8B2F-794E044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D9AD-CF70-454A-B945-4033D112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b="1" dirty="0"/>
              <a:t>Primary objective: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 </a:t>
            </a:r>
            <a:r>
              <a:rPr lang="en-US" sz="2400" dirty="0"/>
              <a:t>Provide NASA a live video source of Moon’s shadow on the Earth’s surface from the high-altitude perspective to capture the “Great American Eclipse” on 21 August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Initial systems were developed and provided by MSU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ERAU team made improvements to tracking and payload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ASU team developed a scientific payload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Team launched filmed eclipse from Glendo, WY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C4F32-4EDF-45E8-B3B9-45B5C6F0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81B8-4918-46FB-A9FD-033A8CC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2431770"/>
            <a:ext cx="9720072" cy="1499616"/>
          </a:xfrm>
        </p:spPr>
        <p:txBody>
          <a:bodyPr/>
          <a:lstStyle/>
          <a:p>
            <a:r>
              <a:rPr lang="en-US" dirty="0"/>
              <a:t>Tracking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B5654-86E4-4AD8-A162-2CA2292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System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Operation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Ground station receives balloon’s position via APRS and Iridium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Servos control the elevation and azimuth angles based on balloon’s 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Location packets averaged 30 sec to 1 min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35312F-45C9-4987-A11F-144AC46E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System (2 of 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1434-1C38-4E5B-90E5-F74E7E49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8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5F9831-4E48-4E40-AA6C-C8616344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292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Original MSU Tracking System, Front and Back 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Source: Montana State University [http://eclipse.montana.edu/about-the-systems/]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A51DF6-4390-484D-8347-129487B63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99" y="2737513"/>
            <a:ext cx="8239309" cy="32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System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Improvements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Adaptation and modification of LSU’s tracking code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Introduction of APRS beacons to system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Manual user location input option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Arizona Near Space Research (ANSR) tracking system was used for Digital Images over 2.4 GHz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ANSR provided internet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707-B1D4-46E7-AF71-3DB7CCED0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</TotalTime>
  <Words>869</Words>
  <Application>Microsoft Office PowerPoint</Application>
  <PresentationFormat>Widescreen</PresentationFormat>
  <Paragraphs>166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Results from Arizona Space Grant's Participation in the Nationwide Eclipse Ballooning Project</vt:lpstr>
      <vt:lpstr>Overview</vt:lpstr>
      <vt:lpstr>Project Description</vt:lpstr>
      <vt:lpstr>Project Description (1 of 2)</vt:lpstr>
      <vt:lpstr>Project Description (2 of 2)</vt:lpstr>
      <vt:lpstr>Tracking System</vt:lpstr>
      <vt:lpstr>Tracking System (1 of 2)</vt:lpstr>
      <vt:lpstr>Tracking System (2 of 3)</vt:lpstr>
      <vt:lpstr>Tracking System (3 of 3)</vt:lpstr>
      <vt:lpstr>Payload Systems</vt:lpstr>
      <vt:lpstr>Payloads (1 of 6) – Digital Video</vt:lpstr>
      <vt:lpstr>Payloads (2 of 6) – Digital Video</vt:lpstr>
      <vt:lpstr>Payloads (3 of 6) – Digital Video</vt:lpstr>
      <vt:lpstr>Payloads (4 of 6) – Digital Image</vt:lpstr>
      <vt:lpstr>Payloads (5 of 6) – 360 Video</vt:lpstr>
      <vt:lpstr>Payloads (6 of 6) – ASU Scientific</vt:lpstr>
      <vt:lpstr>Results</vt:lpstr>
      <vt:lpstr>Results (1 of 9)</vt:lpstr>
      <vt:lpstr>Results (2 of 9)</vt:lpstr>
      <vt:lpstr>Results (3 of 9)</vt:lpstr>
      <vt:lpstr>Results (4 of 9)</vt:lpstr>
      <vt:lpstr>Results (5 of 9)</vt:lpstr>
      <vt:lpstr>Results (6 of 9)</vt:lpstr>
      <vt:lpstr>Results (7 of 9)</vt:lpstr>
      <vt:lpstr>Results (8 0f 9)</vt:lpstr>
      <vt:lpstr>Results (9 of 9)</vt:lpstr>
      <vt:lpstr>Conclusion</vt:lpstr>
      <vt:lpstr>Conclusion (1 of 1)</vt:lpstr>
      <vt:lpstr>Acknowledgements</vt:lpstr>
      <vt:lpstr>Questions?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Arizona Space Grant's Participation in the Nationwide Eclipse Ballooning Project</dc:title>
  <dc:creator>Fusco, Michael J.</dc:creator>
  <cp:lastModifiedBy>Michael Fusco</cp:lastModifiedBy>
  <cp:revision>13</cp:revision>
  <dcterms:created xsi:type="dcterms:W3CDTF">2018-03-26T17:24:31Z</dcterms:created>
  <dcterms:modified xsi:type="dcterms:W3CDTF">2018-03-31T05:43:15Z</dcterms:modified>
</cp:coreProperties>
</file>